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79" r:id="rId7"/>
    <p:sldId id="263" r:id="rId8"/>
    <p:sldId id="273" r:id="rId9"/>
    <p:sldId id="275" r:id="rId10"/>
    <p:sldId id="265" r:id="rId11"/>
    <p:sldId id="266" r:id="rId12"/>
    <p:sldId id="267" r:id="rId13"/>
    <p:sldId id="278" r:id="rId14"/>
    <p:sldId id="268" r:id="rId15"/>
    <p:sldId id="276" r:id="rId16"/>
    <p:sldId id="277" r:id="rId1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4BAED598-5DF5-47FE-B7AB-58C12DCBCE8B}" type="datetimeFigureOut">
              <a:rPr lang="el-GR" smtClean="0"/>
              <a:t>13/1/2016</a:t>
            </a:fld>
            <a:endParaRPr lang="el-GR"/>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9F5011D-1EF2-4FC2-8642-A89AB20E68BE}" type="slidenum">
              <a:rPr lang="el-GR" smtClean="0"/>
              <a:t>‹#›</a:t>
            </a:fld>
            <a:endParaRPr lang="el-GR"/>
          </a:p>
        </p:txBody>
      </p:sp>
    </p:spTree>
    <p:extLst>
      <p:ext uri="{BB962C8B-B14F-4D97-AF65-F5344CB8AC3E}">
        <p14:creationId xmlns:p14="http://schemas.microsoft.com/office/powerpoint/2010/main" val="41084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9F5011D-1EF2-4FC2-8642-A89AB20E68BE}" type="slidenum">
              <a:rPr lang="el-GR" smtClean="0"/>
              <a:t>15</a:t>
            </a:fld>
            <a:endParaRPr lang="el-GR"/>
          </a:p>
        </p:txBody>
      </p:sp>
    </p:spTree>
    <p:extLst>
      <p:ext uri="{BB962C8B-B14F-4D97-AF65-F5344CB8AC3E}">
        <p14:creationId xmlns:p14="http://schemas.microsoft.com/office/powerpoint/2010/main" val="166941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219200"/>
          </a:xfrm>
        </p:spPr>
        <p:txBody>
          <a:bodyPr>
            <a:normAutofit/>
          </a:bodyPr>
          <a:lstStyle/>
          <a:p>
            <a:r>
              <a:rPr lang="el-GR" sz="3400" b="1" dirty="0" smtClean="0"/>
              <a:t>Οικονομία και Ενέργεια - το ρεύμα της εποχής</a:t>
            </a:r>
            <a:endParaRPr lang="el-GR" sz="3400" b="1" dirty="0"/>
          </a:p>
        </p:txBody>
      </p:sp>
      <p:sp>
        <p:nvSpPr>
          <p:cNvPr id="3" name="Subtitle 2"/>
          <p:cNvSpPr>
            <a:spLocks noGrp="1"/>
          </p:cNvSpPr>
          <p:nvPr>
            <p:ph type="subTitle" idx="1"/>
          </p:nvPr>
        </p:nvSpPr>
        <p:spPr>
          <a:xfrm>
            <a:off x="533400" y="4724400"/>
            <a:ext cx="8077200" cy="1600200"/>
          </a:xfrm>
        </p:spPr>
        <p:txBody>
          <a:bodyPr>
            <a:normAutofit fontScale="92500"/>
          </a:bodyPr>
          <a:lstStyle/>
          <a:p>
            <a:r>
              <a:rPr lang="el-GR" sz="3000" dirty="0" smtClean="0">
                <a:solidFill>
                  <a:schemeClr val="tx1"/>
                </a:solidFill>
              </a:rPr>
              <a:t>Δρ. Σπύρος </a:t>
            </a:r>
            <a:r>
              <a:rPr lang="el-GR" sz="3000" dirty="0" err="1" smtClean="0">
                <a:solidFill>
                  <a:schemeClr val="tx1"/>
                </a:solidFill>
              </a:rPr>
              <a:t>Κιαρτζής</a:t>
            </a:r>
            <a:endParaRPr lang="el-GR" sz="3000" dirty="0" smtClean="0">
              <a:solidFill>
                <a:schemeClr val="tx1"/>
              </a:solidFill>
            </a:endParaRPr>
          </a:p>
          <a:p>
            <a:r>
              <a:rPr lang="el-GR" sz="2600" i="1" dirty="0">
                <a:solidFill>
                  <a:schemeClr val="tx1"/>
                </a:solidFill>
              </a:rPr>
              <a:t>Δ</a:t>
            </a:r>
            <a:r>
              <a:rPr lang="el-GR" sz="2600" i="1" dirty="0" smtClean="0">
                <a:solidFill>
                  <a:schemeClr val="tx1"/>
                </a:solidFill>
              </a:rPr>
              <a:t>/</a:t>
            </a:r>
            <a:r>
              <a:rPr lang="el-GR" sz="2600" i="1" dirty="0" err="1" smtClean="0">
                <a:solidFill>
                  <a:schemeClr val="tx1"/>
                </a:solidFill>
              </a:rPr>
              <a:t>ντής</a:t>
            </a:r>
            <a:r>
              <a:rPr lang="el-GR" sz="2600" i="1" dirty="0" smtClean="0">
                <a:solidFill>
                  <a:schemeClr val="tx1"/>
                </a:solidFill>
              </a:rPr>
              <a:t> Εναλλακτικών Πηγών Ενέργειας &amp; Νέων Τεχνολογιών</a:t>
            </a:r>
          </a:p>
          <a:p>
            <a:r>
              <a:rPr lang="el-GR" sz="2600" i="1" dirty="0" smtClean="0">
                <a:solidFill>
                  <a:schemeClr val="tx1"/>
                </a:solidFill>
              </a:rPr>
              <a:t>Ελληνικά Πετρέλαια ΑΕ</a:t>
            </a:r>
            <a:endParaRPr lang="el-GR" sz="2600" i="1" dirty="0">
              <a:solidFill>
                <a:schemeClr val="tx1"/>
              </a:solidFill>
            </a:endParaRPr>
          </a:p>
        </p:txBody>
      </p:sp>
      <p:sp>
        <p:nvSpPr>
          <p:cNvPr id="4" name="Subtitle 2"/>
          <p:cNvSpPr txBox="1">
            <a:spLocks/>
          </p:cNvSpPr>
          <p:nvPr/>
        </p:nvSpPr>
        <p:spPr>
          <a:xfrm>
            <a:off x="381000" y="6248400"/>
            <a:ext cx="8458200" cy="4572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1600" i="1" dirty="0" smtClean="0">
                <a:solidFill>
                  <a:schemeClr val="tx1"/>
                </a:solidFill>
              </a:rPr>
              <a:t>Εκδήλωση Προγράμματος  Μεταπτυχιακών Σπουδών </a:t>
            </a:r>
            <a:r>
              <a:rPr lang="el-GR" sz="1600" i="1" dirty="0" smtClean="0">
                <a:solidFill>
                  <a:schemeClr val="tx1"/>
                </a:solidFill>
              </a:rPr>
              <a:t>Τμήματος Οικονομικών Επιστημών ΑΠΘ, 1</a:t>
            </a:r>
            <a:r>
              <a:rPr lang="en-US" sz="1600" i="1" dirty="0" smtClean="0">
                <a:solidFill>
                  <a:schemeClr val="tx1"/>
                </a:solidFill>
              </a:rPr>
              <a:t>4</a:t>
            </a:r>
            <a:r>
              <a:rPr lang="el-GR" sz="1600" i="1" dirty="0" smtClean="0">
                <a:solidFill>
                  <a:schemeClr val="tx1"/>
                </a:solidFill>
              </a:rPr>
              <a:t>.1.201</a:t>
            </a:r>
            <a:r>
              <a:rPr lang="en-US" sz="1600" i="1" dirty="0" smtClean="0">
                <a:solidFill>
                  <a:schemeClr val="tx1"/>
                </a:solidFill>
              </a:rPr>
              <a:t>6</a:t>
            </a:r>
            <a:endParaRPr lang="el-GR" sz="2000" i="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553735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38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Καινοτομία - Δημιουργία</a:t>
            </a:r>
            <a:endParaRPr lang="el-GR" sz="3600" dirty="0"/>
          </a:p>
        </p:txBody>
      </p:sp>
      <p:pic>
        <p:nvPicPr>
          <p:cNvPr id="3074" name="Picture 2" descr="C:\Users\kiartspi\Pictures\econ presentation\coffee-cup-desk-pen-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90600"/>
            <a:ext cx="4619625" cy="30797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iartspi\Pictures\econ presentation\Life-of-Pix-free-stock-photos-old-school-mechanical-engine-leer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49149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iartspi\Pictures\econ presentation\UXABHNPY7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345" y="37338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3600" dirty="0" smtClean="0"/>
              <a:t>Startups - </a:t>
            </a:r>
            <a:r>
              <a:rPr lang="el-GR" sz="3600" dirty="0" smtClean="0"/>
              <a:t>τολμάμε</a:t>
            </a:r>
            <a:endParaRPr lang="el-GR" sz="3600" dirty="0"/>
          </a:p>
        </p:txBody>
      </p:sp>
      <p:pic>
        <p:nvPicPr>
          <p:cNvPr id="1026" name="Picture 2" descr="C:\Users\kiartspi\Pictures\econ presentation\black-and-white-car-vehicle-vintage-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19200"/>
            <a:ext cx="468630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572000" cy="29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10200" y="4634805"/>
            <a:ext cx="3124200" cy="1384995"/>
          </a:xfrm>
          <a:prstGeom prst="rect">
            <a:avLst/>
          </a:prstGeom>
          <a:noFill/>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rPr>
              <a:t>Startups</a:t>
            </a:r>
          </a:p>
          <a:p>
            <a:pPr algn="ctr"/>
            <a:r>
              <a:rPr lang="en-US" sz="2800" b="1" i="1" dirty="0" smtClean="0">
                <a:solidFill>
                  <a:srgbClr val="FF0000"/>
                </a:solidFill>
                <a:effectLst>
                  <a:outerShdw blurRad="38100" dist="38100" dir="2700000" algn="tl">
                    <a:srgbClr val="000000">
                      <a:alpha val="43137"/>
                    </a:srgbClr>
                  </a:outerShdw>
                </a:effectLst>
              </a:rPr>
              <a:t>to create </a:t>
            </a:r>
          </a:p>
          <a:p>
            <a:pPr algn="ctr"/>
            <a:r>
              <a:rPr lang="en-US" sz="2800" b="1" i="1" dirty="0" smtClean="0">
                <a:solidFill>
                  <a:srgbClr val="FF0000"/>
                </a:solidFill>
                <a:effectLst>
                  <a:outerShdw blurRad="38100" dist="38100" dir="2700000" algn="tl">
                    <a:srgbClr val="000000">
                      <a:alpha val="43137"/>
                    </a:srgbClr>
                  </a:outerShdw>
                </a:effectLst>
              </a:rPr>
              <a:t>Scale-ups</a:t>
            </a:r>
            <a:endParaRPr lang="el-GR"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pPr algn="l"/>
            <a:r>
              <a:rPr lang="el-GR" sz="3600" dirty="0" smtClean="0"/>
              <a:t>Διδάγματα της αγοράς</a:t>
            </a:r>
            <a:endParaRPr lang="el-GR"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495800" cy="47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92897"/>
            <a:ext cx="3581399" cy="466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1" y="5581471"/>
            <a:ext cx="8610599" cy="1200329"/>
          </a:xfrm>
          <a:prstGeom prst="rect">
            <a:avLst/>
          </a:prstGeom>
          <a:noFill/>
        </p:spPr>
        <p:txBody>
          <a:bodyPr wrap="square" rtlCol="0">
            <a:spAutoFit/>
          </a:bodyPr>
          <a:lstStyle/>
          <a:p>
            <a:r>
              <a:rPr lang="el-GR" sz="2400" b="1" i="1" dirty="0" smtClean="0">
                <a:solidFill>
                  <a:srgbClr val="FF0000"/>
                </a:solidFill>
                <a:effectLst>
                  <a:outerShdw blurRad="38100" dist="38100" dir="2700000" algn="tl">
                    <a:srgbClr val="000000">
                      <a:alpha val="43137"/>
                    </a:srgbClr>
                  </a:outerShdw>
                </a:effectLst>
              </a:rPr>
              <a:t>Η </a:t>
            </a:r>
            <a:r>
              <a:rPr lang="el-GR" sz="2400" b="1" i="1" dirty="0">
                <a:solidFill>
                  <a:srgbClr val="FF0000"/>
                </a:solidFill>
                <a:effectLst>
                  <a:outerShdw blurRad="38100" dist="38100" dir="2700000" algn="tl">
                    <a:srgbClr val="000000">
                      <a:alpha val="43137"/>
                    </a:srgbClr>
                  </a:outerShdw>
                </a:effectLst>
              </a:rPr>
              <a:t>τηλεόραση δεν είναι η αληθινή ζωή. Στην πραγματική ζωή οι άνθρωποι πρέπει να αφήσουν την καφετέρια και </a:t>
            </a:r>
            <a:r>
              <a:rPr lang="el-GR" sz="2400" b="1" i="1" dirty="0" smtClean="0">
                <a:solidFill>
                  <a:srgbClr val="FF0000"/>
                </a:solidFill>
                <a:effectLst>
                  <a:outerShdw blurRad="38100" dist="38100" dir="2700000" algn="tl">
                    <a:srgbClr val="000000">
                      <a:alpha val="43137"/>
                    </a:srgbClr>
                  </a:outerShdw>
                </a:effectLst>
              </a:rPr>
              <a:t>να</a:t>
            </a:r>
            <a:r>
              <a:rPr lang="en-US" sz="2400" b="1" i="1" dirty="0" smtClean="0">
                <a:solidFill>
                  <a:srgbClr val="FF0000"/>
                </a:solidFill>
                <a:effectLst>
                  <a:outerShdw blurRad="38100" dist="38100" dir="2700000" algn="tl">
                    <a:srgbClr val="000000">
                      <a:alpha val="43137"/>
                    </a:srgbClr>
                  </a:outerShdw>
                </a:effectLst>
              </a:rPr>
              <a:t> </a:t>
            </a:r>
            <a:r>
              <a:rPr lang="el-GR" sz="2400" b="1" i="1" dirty="0" smtClean="0">
                <a:solidFill>
                  <a:srgbClr val="FF0000"/>
                </a:solidFill>
                <a:effectLst>
                  <a:outerShdw blurRad="38100" dist="38100" dir="2700000" algn="tl">
                    <a:srgbClr val="000000">
                      <a:alpha val="43137"/>
                    </a:srgbClr>
                  </a:outerShdw>
                </a:effectLst>
              </a:rPr>
              <a:t>δουλέψουν</a:t>
            </a:r>
            <a:r>
              <a:rPr lang="el-GR" sz="2400" b="1" i="1" dirty="0">
                <a:solidFill>
                  <a:srgbClr val="FF0000"/>
                </a:solidFill>
                <a:effectLst>
                  <a:outerShdw blurRad="38100" dist="38100" dir="2700000" algn="tl">
                    <a:srgbClr val="000000">
                      <a:alpha val="43137"/>
                    </a:srgbClr>
                  </a:outerShdw>
                </a:effectLst>
              </a:rPr>
              <a:t>.</a:t>
            </a:r>
          </a:p>
          <a:p>
            <a:pPr algn="r"/>
            <a:r>
              <a:rPr lang="en-US" sz="2400" b="1" i="1" dirty="0" smtClean="0">
                <a:solidFill>
                  <a:srgbClr val="FF0000"/>
                </a:solidFill>
                <a:effectLst>
                  <a:outerShdw blurRad="38100" dist="38100" dir="2700000" algn="tl">
                    <a:srgbClr val="000000">
                      <a:alpha val="43137"/>
                    </a:srgbClr>
                  </a:outerShdw>
                </a:effectLst>
              </a:rPr>
              <a:t>Bill Gates</a:t>
            </a:r>
          </a:p>
        </p:txBody>
      </p:sp>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Στοχεύουμε ψηλά</a:t>
            </a:r>
            <a:endParaRPr lang="el-GR"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943" y="228600"/>
            <a:ext cx="4267285" cy="639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4191000"/>
            <a:ext cx="3429000" cy="1569660"/>
          </a:xfrm>
          <a:prstGeom prst="rect">
            <a:avLst/>
          </a:prstGeom>
          <a:noFill/>
        </p:spPr>
        <p:txBody>
          <a:bodyPr wrap="square" rtlCol="0">
            <a:spAutoFit/>
          </a:bodyPr>
          <a:lstStyle/>
          <a:p>
            <a:r>
              <a:rPr lang="el-GR" sz="2400" b="1" i="1" dirty="0">
                <a:solidFill>
                  <a:srgbClr val="FF0000"/>
                </a:solidFill>
                <a:effectLst>
                  <a:outerShdw blurRad="38100" dist="38100" dir="2700000" algn="tl">
                    <a:srgbClr val="000000">
                      <a:alpha val="43137"/>
                    </a:srgbClr>
                  </a:outerShdw>
                </a:effectLst>
              </a:rPr>
              <a:t>Στη δουλειά σου να είσαι σοβαρός και στη ζωή σου τρελός.</a:t>
            </a:r>
          </a:p>
          <a:p>
            <a:pPr algn="r"/>
            <a:r>
              <a:rPr lang="el-GR" sz="2400" b="1" i="1" dirty="0" smtClean="0">
                <a:solidFill>
                  <a:srgbClr val="FF0000"/>
                </a:solidFill>
                <a:effectLst>
                  <a:outerShdw blurRad="38100" dist="38100" dir="2700000" algn="tl">
                    <a:srgbClr val="000000">
                      <a:alpha val="43137"/>
                    </a:srgbClr>
                  </a:outerShdw>
                </a:effectLst>
              </a:rPr>
              <a:t>Αριστοτέλης Ωνάσης</a:t>
            </a:r>
          </a:p>
        </p:txBody>
      </p:sp>
    </p:spTree>
    <p:extLst>
      <p:ext uri="{BB962C8B-B14F-4D97-AF65-F5344CB8AC3E}">
        <p14:creationId xmlns:p14="http://schemas.microsoft.com/office/powerpoint/2010/main" val="1761406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Ο κόσμος αύριο</a:t>
            </a:r>
            <a:endParaRPr lang="el-GR" sz="3600" dirty="0"/>
          </a:p>
        </p:txBody>
      </p:sp>
      <p:pic>
        <p:nvPicPr>
          <p:cNvPr id="4099" name="Picture 3" descr="C:\Users\kiartspi\Pictures\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44179" cy="3772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410200"/>
            <a:ext cx="8396580" cy="1200329"/>
          </a:xfrm>
          <a:prstGeom prst="rect">
            <a:avLst/>
          </a:prstGeom>
          <a:noFill/>
        </p:spPr>
        <p:txBody>
          <a:bodyPr wrap="square" rtlCol="0">
            <a:spAutoFit/>
          </a:bodyPr>
          <a:lstStyle/>
          <a:p>
            <a:r>
              <a:rPr lang="el-GR" sz="2400" b="1" i="1" dirty="0">
                <a:solidFill>
                  <a:srgbClr val="FF0000"/>
                </a:solidFill>
                <a:effectLst>
                  <a:outerShdw blurRad="38100" dist="38100" dir="2700000" algn="tl">
                    <a:srgbClr val="000000">
                      <a:alpha val="43137"/>
                    </a:srgbClr>
                  </a:outerShdw>
                </a:effectLst>
              </a:rPr>
              <a:t>Έχει μεγαλύτερη πλάκα να είσαι πειρατής από το να καταταγείς στο Ναυτικό.</a:t>
            </a:r>
          </a:p>
          <a:p>
            <a:pPr algn="r"/>
            <a:r>
              <a:rPr lang="en-US" sz="2400" b="1" i="1" dirty="0" smtClean="0">
                <a:solidFill>
                  <a:srgbClr val="FF0000"/>
                </a:solidFill>
                <a:effectLst>
                  <a:outerShdw blurRad="38100" dist="38100" dir="2700000" algn="tl">
                    <a:srgbClr val="000000">
                      <a:alpha val="43137"/>
                    </a:srgbClr>
                  </a:outerShdw>
                </a:effectLst>
              </a:rPr>
              <a:t>Steve Jobs</a:t>
            </a:r>
          </a:p>
        </p:txBody>
      </p:sp>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Πολίτες του κόσμου</a:t>
            </a:r>
            <a:endParaRPr lang="el-GR" sz="3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990601"/>
            <a:ext cx="428717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kiartspi\Pictures\IMG00100-20130109-1705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0964" y="3290701"/>
            <a:ext cx="5943600" cy="25625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iartspi\Pictures\seedling_han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403" y="4571999"/>
            <a:ext cx="2545954"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1295400"/>
            <a:ext cx="3124200" cy="1384995"/>
          </a:xfrm>
          <a:prstGeom prst="rect">
            <a:avLst/>
          </a:prstGeom>
          <a:noFill/>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rPr>
              <a:t>brain drain</a:t>
            </a:r>
          </a:p>
          <a:p>
            <a:pPr algn="ctr"/>
            <a:r>
              <a:rPr lang="en-US" sz="2800" b="1" i="1" dirty="0" smtClean="0">
                <a:solidFill>
                  <a:srgbClr val="FF0000"/>
                </a:solidFill>
                <a:effectLst>
                  <a:outerShdw blurRad="38100" dist="38100" dir="2700000" algn="tl">
                    <a:srgbClr val="000000">
                      <a:alpha val="43137"/>
                    </a:srgbClr>
                  </a:outerShdw>
                </a:effectLst>
              </a:rPr>
              <a:t>or </a:t>
            </a:r>
          </a:p>
          <a:p>
            <a:pPr algn="ctr"/>
            <a:r>
              <a:rPr lang="en-US" sz="2800" b="1" i="1" dirty="0" smtClean="0">
                <a:solidFill>
                  <a:srgbClr val="FF0000"/>
                </a:solidFill>
                <a:effectLst>
                  <a:outerShdw blurRad="38100" dist="38100" dir="2700000" algn="tl">
                    <a:srgbClr val="000000">
                      <a:alpha val="43137"/>
                    </a:srgbClr>
                  </a:outerShdw>
                </a:effectLst>
              </a:rPr>
              <a:t>brain circulation</a:t>
            </a:r>
            <a:endParaRPr lang="el-GR"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03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Ονειρευόμαστε έναν καλύτερο κόσμο</a:t>
            </a:r>
            <a:endParaRPr lang="el-GR"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44481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1700748"/>
            <a:ext cx="3352800" cy="3785652"/>
          </a:xfrm>
          <a:prstGeom prst="rect">
            <a:avLst/>
          </a:prstGeom>
          <a:noFill/>
        </p:spPr>
        <p:txBody>
          <a:bodyPr wrap="square" rtlCol="0">
            <a:spAutoFit/>
          </a:bodyPr>
          <a:lstStyle/>
          <a:p>
            <a:r>
              <a:rPr lang="el-GR" sz="2400" b="1" i="1" dirty="0">
                <a:solidFill>
                  <a:srgbClr val="FF0000"/>
                </a:solidFill>
                <a:effectLst>
                  <a:outerShdw blurRad="38100" dist="38100" dir="2700000" algn="tl">
                    <a:srgbClr val="000000">
                      <a:alpha val="43137"/>
                    </a:srgbClr>
                  </a:outerShdw>
                </a:effectLst>
              </a:rPr>
              <a:t>Αγαπάω εκείνους που αγαπούν τη ζωή… Που στύβουν το λίγο και βγάζουν το πολύ για τους εαυτούς τους και για όσους αγαπούν. Και δεν κουράζονται να αναζητούν την ομορφιά στην κάθε μέρα.</a:t>
            </a:r>
          </a:p>
          <a:p>
            <a:pPr algn="r"/>
            <a:r>
              <a:rPr lang="el-GR" sz="2400" b="1" i="1" dirty="0">
                <a:solidFill>
                  <a:srgbClr val="FF0000"/>
                </a:solidFill>
                <a:effectLst>
                  <a:outerShdw blurRad="38100" dist="38100" dir="2700000" algn="tl">
                    <a:srgbClr val="000000">
                      <a:alpha val="43137"/>
                    </a:srgbClr>
                  </a:outerShdw>
                </a:effectLst>
              </a:rPr>
              <a:t>Οδυσσέας Ελύτης</a:t>
            </a:r>
          </a:p>
        </p:txBody>
      </p:sp>
    </p:spTree>
    <p:extLst>
      <p:ext uri="{BB962C8B-B14F-4D97-AF65-F5344CB8AC3E}">
        <p14:creationId xmlns:p14="http://schemas.microsoft.com/office/powerpoint/2010/main" val="211442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Οικονομία και αγορά</a:t>
            </a:r>
            <a:endParaRPr lang="el-GR" sz="3600" dirty="0"/>
          </a:p>
        </p:txBody>
      </p:sp>
      <p:pic>
        <p:nvPicPr>
          <p:cNvPr id="3074" name="Picture 2" descr="C:\Users\kiartspi\Pictures\1920630_795387430488805_99700801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961700"/>
            <a:ext cx="4191000" cy="5501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981200"/>
            <a:ext cx="3657600" cy="4154984"/>
          </a:xfrm>
          <a:prstGeom prst="rect">
            <a:avLst/>
          </a:prstGeom>
          <a:noFill/>
        </p:spPr>
        <p:txBody>
          <a:bodyPr wrap="square" rtlCol="0">
            <a:spAutoFit/>
          </a:bodyPr>
          <a:lstStyle/>
          <a:p>
            <a:r>
              <a:rPr lang="el-GR" sz="2400" b="1" i="1" dirty="0">
                <a:solidFill>
                  <a:srgbClr val="FF0000"/>
                </a:solidFill>
                <a:effectLst>
                  <a:outerShdw blurRad="38100" dist="38100" dir="2700000" algn="tl">
                    <a:srgbClr val="000000">
                      <a:alpha val="43137"/>
                    </a:srgbClr>
                  </a:outerShdw>
                </a:effectLst>
              </a:rPr>
              <a:t>Ο</a:t>
            </a:r>
            <a:r>
              <a:rPr lang="el-GR" sz="2400" b="1" i="1" dirty="0" smtClean="0">
                <a:solidFill>
                  <a:srgbClr val="FF0000"/>
                </a:solidFill>
                <a:effectLst>
                  <a:outerShdw blurRad="38100" dist="38100" dir="2700000" algn="tl">
                    <a:srgbClr val="000000">
                      <a:alpha val="43137"/>
                    </a:srgbClr>
                  </a:outerShdw>
                </a:effectLst>
              </a:rPr>
              <a:t>ι σκέψεις ενός έξυπνου ανθρώπου περιλαμβάνουν πάντα το όφελος και τη ζημία. Όταν μελετά τα οφέλη συμπληρώνει τους υπολογισμούς του, όταν μελετά τις ζημίες τα προβλήματά του μπορούν να λυθούν.</a:t>
            </a:r>
          </a:p>
          <a:p>
            <a:pPr algn="r"/>
            <a:r>
              <a:rPr lang="en-US" sz="2400" b="1" i="1" dirty="0" smtClean="0">
                <a:solidFill>
                  <a:srgbClr val="FF0000"/>
                </a:solidFill>
                <a:effectLst>
                  <a:outerShdw blurRad="38100" dist="38100" dir="2700000" algn="tl">
                    <a:srgbClr val="000000">
                      <a:alpha val="43137"/>
                    </a:srgbClr>
                  </a:outerShdw>
                </a:effectLst>
              </a:rPr>
              <a:t>Sun Tzu – 5</a:t>
            </a:r>
            <a:r>
              <a:rPr lang="el-GR" sz="2400" b="1" i="1" baseline="30000" dirty="0" err="1" smtClean="0">
                <a:solidFill>
                  <a:srgbClr val="FF0000"/>
                </a:solidFill>
                <a:effectLst>
                  <a:outerShdw blurRad="38100" dist="38100" dir="2700000" algn="tl">
                    <a:srgbClr val="000000">
                      <a:alpha val="43137"/>
                    </a:srgbClr>
                  </a:outerShdw>
                </a:effectLst>
              </a:rPr>
              <a:t>ος</a:t>
            </a:r>
            <a:r>
              <a:rPr lang="el-GR" sz="2400" b="1" i="1" dirty="0" smtClean="0">
                <a:solidFill>
                  <a:srgbClr val="FF0000"/>
                </a:solidFill>
                <a:effectLst>
                  <a:outerShdw blurRad="38100" dist="38100" dir="2700000" algn="tl">
                    <a:srgbClr val="000000">
                      <a:alpha val="43137"/>
                    </a:srgbClr>
                  </a:outerShdw>
                </a:effectLst>
              </a:rPr>
              <a:t> </a:t>
            </a:r>
            <a:r>
              <a:rPr lang="el-GR" sz="2400" b="1" i="1" dirty="0" err="1" smtClean="0">
                <a:solidFill>
                  <a:srgbClr val="FF0000"/>
                </a:solidFill>
                <a:effectLst>
                  <a:outerShdw blurRad="38100" dist="38100" dir="2700000" algn="tl">
                    <a:srgbClr val="000000">
                      <a:alpha val="43137"/>
                    </a:srgbClr>
                  </a:outerShdw>
                </a:effectLst>
              </a:rPr>
              <a:t>π.Χ.</a:t>
            </a:r>
            <a:r>
              <a:rPr lang="el-GR" sz="2400" b="1" i="1" dirty="0" smtClean="0">
                <a:solidFill>
                  <a:srgbClr val="FF0000"/>
                </a:solidFill>
                <a:effectLst>
                  <a:outerShdw blurRad="38100" dist="38100" dir="2700000" algn="tl">
                    <a:srgbClr val="000000">
                      <a:alpha val="43137"/>
                    </a:srgbClr>
                  </a:outerShdw>
                </a:effectLst>
              </a:rPr>
              <a:t> αιών</a:t>
            </a:r>
          </a:p>
          <a:p>
            <a:pPr algn="r"/>
            <a:r>
              <a:rPr lang="el-GR" sz="2400" b="1" i="1" dirty="0" smtClean="0">
                <a:solidFill>
                  <a:srgbClr val="FF0000"/>
                </a:solidFill>
                <a:effectLst>
                  <a:outerShdw blurRad="38100" dist="38100" dir="2700000" algn="tl">
                    <a:srgbClr val="000000">
                      <a:alpha val="43137"/>
                    </a:srgbClr>
                  </a:outerShdw>
                </a:effectLst>
              </a:rPr>
              <a:t>Η Τέχνη του Πολέμου</a:t>
            </a:r>
            <a:endParaRPr lang="el-GR" sz="24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08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Η Ελλάδα σήμερα – οικονομική κρίση</a:t>
            </a:r>
            <a:endParaRPr lang="el-GR" sz="3600" dirty="0"/>
          </a:p>
        </p:txBody>
      </p:sp>
      <p:pic>
        <p:nvPicPr>
          <p:cNvPr id="4098" name="Picture 2" descr="C:\Users\kiartspi\Pictures\econ presentation\Life-of-Pix-free-stock-photos-plane-flying-water-nabe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73200"/>
            <a:ext cx="6400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6019800"/>
            <a:ext cx="7772399" cy="523220"/>
          </a:xfrm>
          <a:prstGeom prst="rect">
            <a:avLst/>
          </a:prstGeom>
          <a:noFill/>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rPr>
              <a:t>Building from scratch, rather than just fixing</a:t>
            </a:r>
          </a:p>
        </p:txBody>
      </p:sp>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Οικονομία και Ενέργεια</a:t>
            </a:r>
            <a:endParaRPr lang="el-GR" sz="36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72" y="1219200"/>
            <a:ext cx="706152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noAutofit/>
          </a:bodyPr>
          <a:lstStyle/>
          <a:p>
            <a:pPr algn="l"/>
            <a:r>
              <a:rPr lang="el-GR" sz="3600" dirty="0" smtClean="0"/>
              <a:t>Οικονομία της ενέργειας ή</a:t>
            </a:r>
            <a:br>
              <a:rPr lang="el-GR" sz="3600" dirty="0" smtClean="0"/>
            </a:br>
            <a:r>
              <a:rPr lang="el-GR" sz="3600" dirty="0" smtClean="0"/>
              <a:t>ενέργεια της οικονομίας</a:t>
            </a:r>
            <a:r>
              <a:rPr lang="en-US" sz="3600" dirty="0"/>
              <a:t>;</a:t>
            </a:r>
            <a:endParaRPr lang="el-GR" sz="3600" dirty="0"/>
          </a:p>
        </p:txBody>
      </p:sp>
      <p:pic>
        <p:nvPicPr>
          <p:cNvPr id="6146" name="Picture 2" descr="C:\Users\kiartspi\Pictures\econ presentation\black-and-white-people-bar-men-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19800" cy="401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5715000"/>
            <a:ext cx="5562600" cy="830997"/>
          </a:xfrm>
          <a:prstGeom prst="rect">
            <a:avLst/>
          </a:prstGeom>
          <a:noFill/>
        </p:spPr>
        <p:txBody>
          <a:bodyPr wrap="square" rtlCol="0">
            <a:spAutoFit/>
          </a:bodyPr>
          <a:lstStyle/>
          <a:p>
            <a:r>
              <a:rPr lang="el-GR" sz="2400" b="1" i="1" dirty="0" smtClean="0">
                <a:solidFill>
                  <a:srgbClr val="FF0000"/>
                </a:solidFill>
                <a:effectLst>
                  <a:outerShdw blurRad="38100" dist="38100" dir="2700000" algn="tl">
                    <a:srgbClr val="000000">
                      <a:alpha val="43137"/>
                    </a:srgbClr>
                  </a:outerShdw>
                </a:effectLst>
              </a:rPr>
              <a:t>Λύσεις θέλω, όχι προβλήματα.</a:t>
            </a:r>
          </a:p>
          <a:p>
            <a:pPr algn="r"/>
            <a:r>
              <a:rPr lang="el-GR" sz="2400" b="1" i="1" dirty="0" smtClean="0">
                <a:solidFill>
                  <a:srgbClr val="FF0000"/>
                </a:solidFill>
                <a:effectLst>
                  <a:outerShdw blurRad="38100" dist="38100" dir="2700000" algn="tl">
                    <a:srgbClr val="000000">
                      <a:alpha val="43137"/>
                    </a:srgbClr>
                  </a:outerShdw>
                </a:effectLst>
              </a:rPr>
              <a:t>Μάργκαρετ Θάτσερ</a:t>
            </a:r>
            <a:endParaRPr lang="en-US" sz="2400" b="1" i="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Ενέργεια για ζωή</a:t>
            </a:r>
            <a:endParaRPr lang="el-GR" sz="3600" dirty="0"/>
          </a:p>
        </p:txBody>
      </p:sp>
      <p:pic>
        <p:nvPicPr>
          <p:cNvPr id="1027" name="Picture 3" descr="C:\Users\kiartspi\Pictures\econ presentation\karavi1--2-thum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5299328" cy="33079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iartspi\Pictures\econ presentation\Life-of-Pix-free-stock-photos-sailboats-crossing-sea-Leer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100" y="2971801"/>
            <a:ext cx="5372099"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2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Η αξία των πόρων – Κοστολόγηση αγαθών</a:t>
            </a:r>
            <a:endParaRPr lang="el-GR" sz="3600" dirty="0"/>
          </a:p>
        </p:txBody>
      </p:sp>
      <p:pic>
        <p:nvPicPr>
          <p:cNvPr id="1026" name="Picture 2" descr="D:\X-files-personnal\PF 2007-11\pictures\weather-nature\katrinadestroyedshoreh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4722725" cy="322326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kiartspi\Pictures\econ presentation\food-woman-camera-girl-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43250"/>
            <a:ext cx="50006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78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Οικονομία και ηθική</a:t>
            </a:r>
            <a:endParaRPr lang="el-GR" sz="3600" dirty="0"/>
          </a:p>
        </p:txBody>
      </p:sp>
      <p:pic>
        <p:nvPicPr>
          <p:cNvPr id="11266" name="Picture 2" descr="C:\Users\kiartspi\Pictures\untitled-1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1152525"/>
            <a:ext cx="5019675"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840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l-GR" sz="3600" dirty="0" smtClean="0"/>
              <a:t>Τάσεις της εποχής</a:t>
            </a:r>
            <a:endParaRPr lang="el-GR" sz="3600" dirty="0"/>
          </a:p>
        </p:txBody>
      </p:sp>
      <p:pic>
        <p:nvPicPr>
          <p:cNvPr id="8194" name="Picture 2" descr="C:\Users\kiartspi\Pictures\10250322-f67e-11e3-88cd-12313d03353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059" y="1066800"/>
            <a:ext cx="6904141"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5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249</Words>
  <Application>Microsoft Office PowerPoint</Application>
  <PresentationFormat>On-screen Show (4:3)</PresentationFormat>
  <Paragraphs>41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Οικονομία και Ενέργεια - το ρεύμα της εποχής</vt:lpstr>
      <vt:lpstr>Οικονομία και αγορά</vt:lpstr>
      <vt:lpstr>Η Ελλάδα σήμερα – οικονομική κρίση</vt:lpstr>
      <vt:lpstr>Οικονομία και Ενέργεια</vt:lpstr>
      <vt:lpstr>Οικονομία της ενέργειας ή ενέργεια της οικονομίας;</vt:lpstr>
      <vt:lpstr>Ενέργεια για ζωή</vt:lpstr>
      <vt:lpstr>Η αξία των πόρων – Κοστολόγηση αγαθών</vt:lpstr>
      <vt:lpstr>Οικονομία και ηθική</vt:lpstr>
      <vt:lpstr>Τάσεις της εποχής</vt:lpstr>
      <vt:lpstr>Καινοτομία - Δημιουργία</vt:lpstr>
      <vt:lpstr>Startups - τολμάμε</vt:lpstr>
      <vt:lpstr>Διδάγματα της αγοράς</vt:lpstr>
      <vt:lpstr>Στοχεύουμε ψηλά</vt:lpstr>
      <vt:lpstr>Ο κόσμος αύριο</vt:lpstr>
      <vt:lpstr>Πολίτες του κόσμου</vt:lpstr>
      <vt:lpstr>Ονειρευόμαστε έναν καλύτερο κόσμο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Οικονομία και Ενέργεια το ρεύμα της εποχής</dc:title>
  <dc:creator>Kiartzis Spyros</dc:creator>
  <cp:lastModifiedBy>Kiartzis Spyros</cp:lastModifiedBy>
  <cp:revision>53</cp:revision>
  <cp:lastPrinted>2016-01-13T06:40:33Z</cp:lastPrinted>
  <dcterms:created xsi:type="dcterms:W3CDTF">2006-08-16T00:00:00Z</dcterms:created>
  <dcterms:modified xsi:type="dcterms:W3CDTF">2016-01-13T06:54:58Z</dcterms:modified>
</cp:coreProperties>
</file>